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7" r:id="rId2"/>
    <p:sldId id="258" r:id="rId3"/>
    <p:sldId id="259" r:id="rId4"/>
    <p:sldId id="266" r:id="rId5"/>
    <p:sldId id="267" r:id="rId6"/>
    <p:sldId id="271" r:id="rId7"/>
    <p:sldId id="268" r:id="rId8"/>
    <p:sldId id="269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5308" autoAdjust="0"/>
  </p:normalViewPr>
  <p:slideViewPr>
    <p:cSldViewPr snapToGrid="0">
      <p:cViewPr varScale="1">
        <p:scale>
          <a:sx n="72" d="100"/>
          <a:sy n="72" d="100"/>
        </p:scale>
        <p:origin x="69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png>
</file>

<file path=ppt/media/image3.jpe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6844E2-A0C1-4A3A-BD7B-F24F884B64B7}" type="datetimeFigureOut">
              <a:rPr lang="en-US" smtClean="0"/>
              <a:t>8/29/2023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EDE874-8FF8-4F72-9BB1-8059266CC9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0157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fe839bbdb4_0_3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fe839bbdb4_0_3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fe839bbdb4_0_3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fe839bbdb4_0_3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from the syllabus for what to expect in recitation</a:t>
            </a:r>
          </a:p>
          <a:p>
            <a:endParaRPr lang="en-US" dirty="0"/>
          </a:p>
          <a:p>
            <a:r>
              <a:rPr lang="en-US" dirty="0"/>
              <a:t>I expect you all to be here prepared, having done the readings, ready to be engaged in discussion</a:t>
            </a:r>
          </a:p>
          <a:p>
            <a:endParaRPr lang="en-US" dirty="0"/>
          </a:p>
          <a:p>
            <a:r>
              <a:rPr lang="en-US" dirty="0"/>
              <a:t>We have a loose outline of what we’ll be doing in discussion and I’ll try to send out an email weekly on Monday to recap</a:t>
            </a:r>
          </a:p>
        </p:txBody>
      </p:sp>
    </p:spTree>
    <p:extLst>
      <p:ext uri="{BB962C8B-B14F-4D97-AF65-F5344CB8AC3E}">
        <p14:creationId xmlns:p14="http://schemas.microsoft.com/office/powerpoint/2010/main" val="18767804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fe839bbdb4_0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fe839bbdb4_0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fe839bbdb4_0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fe839bbdb4_0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28293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When did humans arrive in Australia (within 5,000 years)? Provide a point estimate and 95% confidence interval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How would you characterize the climate in Australia now compared to when humans arrived based on the figure above?</a:t>
            </a:r>
            <a:r>
              <a:rPr lang="en-US" dirty="0"/>
              <a:t> 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EDE874-8FF8-4F72-9BB1-8059266CC9B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7460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When did humans arrive in Australia (within 5,000 years)? Provide a point estimate and 95% confidence interval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How would you characterize the climate in Australia now compared to when humans arrived based on the figure above?</a:t>
            </a:r>
            <a:r>
              <a:rPr lang="en-US" dirty="0"/>
              <a:t> 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EDE874-8FF8-4F72-9BB1-8059266CC9B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3837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70574-01C9-4DCF-1FC9-0D8F3C23AC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C27506-005B-F424-2F97-888077C763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293602-7AF7-0648-0D90-36BAF4F66C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C9A2C-9968-4703-B763-F619515CFF12}" type="datetimeFigureOut">
              <a:rPr lang="en-US" smtClean="0"/>
              <a:t>8/29/2023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284416-DE09-ADA4-2542-CFDB65135B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94830-A5AA-E084-0303-98F6C0AEBB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70080-FA2A-43AF-AD97-BB9DD25E35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111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28BBA6-6633-BD05-0965-A7A8AB2C3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6E648B-CBE6-DCA4-EDB8-7B11B433B2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D8AFA7-2AE4-1995-BF6C-2EFE61020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C9A2C-9968-4703-B763-F619515CFF12}" type="datetimeFigureOut">
              <a:rPr lang="en-US" smtClean="0"/>
              <a:t>8/29/2023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2E0E85-F8C2-3F49-D570-FDF48A842A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BB81E3-EA8B-D320-5008-DD2203DE3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70080-FA2A-43AF-AD97-BB9DD25E35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3098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CEB7717-2BD7-0E6A-E6E9-81082F0888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7A5869-7348-A523-E86E-006DD24E05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968B28-62D3-3266-3FB3-190ABCB80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C9A2C-9968-4703-B763-F619515CFF12}" type="datetimeFigureOut">
              <a:rPr lang="en-US" smtClean="0"/>
              <a:t>8/29/2023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446CC0-8FEE-0995-65C7-2D4AE24CC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0EB5A9-F43D-8BB0-A693-C8BA29AA4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70080-FA2A-43AF-AD97-BB9DD25E35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7493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6727600"/>
            <a:ext cx="12192000" cy="13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415600" y="421233"/>
            <a:ext cx="11360800" cy="110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415600" y="1633633"/>
            <a:ext cx="11360800" cy="44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324116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31C96-3D3F-6021-FD77-433350C26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F64686-7CB4-F832-7AD8-B7EFC6F60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84E4C0-B861-928E-7B5F-60DDDA539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C9A2C-9968-4703-B763-F619515CFF12}" type="datetimeFigureOut">
              <a:rPr lang="en-US" smtClean="0"/>
              <a:t>8/29/2023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482EEE-A24A-632F-45F0-910D563F5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3568C4-1236-2043-D328-E60FF1950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70080-FA2A-43AF-AD97-BB9DD25E35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9588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B0A5C9-9C1F-032A-557B-522427DED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57EC0F-DA53-5D0F-5908-D7F83DF8DE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E7040B-A309-94CF-240D-B9C58977B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C9A2C-9968-4703-B763-F619515CFF12}" type="datetimeFigureOut">
              <a:rPr lang="en-US" smtClean="0"/>
              <a:t>8/29/2023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B8C6DA-6E7F-8C51-3EC6-3FE6666E3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E31465-A50B-A808-63BE-D7A61B798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70080-FA2A-43AF-AD97-BB9DD25E35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3802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9B634-2C44-6E61-A023-4126F23BD6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0D424F-19D5-9610-CF18-24DF229CAA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9F0AA9-CA95-10E0-FEAF-B637AA1E24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4BAA5D-A3A1-1C95-67F1-2FCD2C6B4E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C9A2C-9968-4703-B763-F619515CFF12}" type="datetimeFigureOut">
              <a:rPr lang="en-US" smtClean="0"/>
              <a:t>8/29/2023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23E494-4325-91C0-7D63-C67297B99E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2C2EA8-441D-A31C-B771-0764696DC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70080-FA2A-43AF-AD97-BB9DD25E35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1490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972A99-C52A-D027-9859-670C647BA0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F9D570-903E-66CC-505A-848B9D5819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2CBC47-73E5-00DC-7022-69BE0F5382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DFB350-7B5B-82D9-D6B2-C4A74EFBA9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DD12B7D-254D-F5CE-B628-96781A554A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480F6E9-A10B-2D7C-68AD-07F5DBB0A8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C9A2C-9968-4703-B763-F619515CFF12}" type="datetimeFigureOut">
              <a:rPr lang="en-US" smtClean="0"/>
              <a:t>8/29/2023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C67396-D804-FE8D-80AF-08E1AA8FC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1D84BA9-93DC-029C-F0F8-6F01118AF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70080-FA2A-43AF-AD97-BB9DD25E35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9240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1A960-1BC8-F04A-02B6-60F404660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4AFA34-6466-0B4B-0832-450D17689E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C9A2C-9968-4703-B763-F619515CFF12}" type="datetimeFigureOut">
              <a:rPr lang="en-US" smtClean="0"/>
              <a:t>8/29/2023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B60E3E-98B8-1A95-F65D-C883EEF9D4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C4FECF-B12B-A7C8-08C3-F985CB44E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70080-FA2A-43AF-AD97-BB9DD25E35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9521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75357D3-143F-FA6B-977C-19208100AE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C9A2C-9968-4703-B763-F619515CFF12}" type="datetimeFigureOut">
              <a:rPr lang="en-US" smtClean="0"/>
              <a:t>8/29/2023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48994B6-2E5D-808B-BE2A-AA31ACD568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3D319E-65FB-FFCE-19D7-A4AAE7B587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70080-FA2A-43AF-AD97-BB9DD25E35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2175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CFC87-18F9-E425-58F3-2BF4D0334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BB82EE-DEC0-F448-60CB-DB596029DE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4E5AC9-ED02-1A34-942F-40E9163EBA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1E1E93-371E-CB17-CA44-D1A5325C4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C9A2C-9968-4703-B763-F619515CFF12}" type="datetimeFigureOut">
              <a:rPr lang="en-US" smtClean="0"/>
              <a:t>8/29/2023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8B595F-E2C6-4886-B0E6-2ABF4EF2A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DE6E9A-5EC6-42A3-21F2-D10532CB4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70080-FA2A-43AF-AD97-BB9DD25E35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8901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22A27D-E7FE-8F70-10D5-FE3C00CA2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E2800A4-8B0D-D4A3-030A-8C03E72066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EA6E72-2D8E-07AE-E93C-56923471B8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C4669C-C2D7-3123-3A0D-E719B395E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C9A2C-9968-4703-B763-F619515CFF12}" type="datetimeFigureOut">
              <a:rPr lang="en-US" smtClean="0"/>
              <a:t>8/29/2023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B79236-D8D6-8A7F-D2D5-2B620585B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A1B3A-6000-CEBF-37BD-514B59B8F6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70080-FA2A-43AF-AD97-BB9DD25E35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7935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C41A9DC-8323-5DBE-CC97-5213469D37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113D1A-F5ED-1FA2-68D0-28EA14E5CD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D4C31D-893A-A526-FC1E-55B5C2A62C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9C9A2C-9968-4703-B763-F619515CFF12}" type="datetimeFigureOut">
              <a:rPr lang="en-US" smtClean="0"/>
              <a:t>8/29/2023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ECEC2E-FAA3-44FD-C04E-8D9D533AA2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C521C6-8EF8-B877-B78B-DACF14CF3B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770080-FA2A-43AF-AD97-BB9DD25E35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137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.jpeg"/><Relationship Id="rId5" Type="http://schemas.openxmlformats.org/officeDocument/2006/relationships/image" Target="../media/image2.png"/><Relationship Id="rId4" Type="http://schemas.openxmlformats.org/officeDocument/2006/relationships/hyperlink" Target="mailto:cbeaupre@esf.edu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EFB 390 Recitation</a:t>
            </a:r>
            <a:endParaRPr dirty="0"/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E319A8FD-B940-5BB8-2F6A-4E76C1119F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Tuesday August 29, 2023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415600" y="421233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rmAutofit/>
          </a:bodyPr>
          <a:lstStyle/>
          <a:p>
            <a:r>
              <a:rPr lang="en" dirty="0"/>
              <a:t>Chloe Beaupre she/her	</a:t>
            </a:r>
            <a:endParaRPr dirty="0"/>
          </a:p>
        </p:txBody>
      </p:sp>
      <p:sp>
        <p:nvSpPr>
          <p:cNvPr id="68" name="Google Shape;68;p14"/>
          <p:cNvSpPr txBox="1">
            <a:spLocks noGrp="1"/>
          </p:cNvSpPr>
          <p:nvPr>
            <p:ph type="body" idx="1"/>
          </p:nvPr>
        </p:nvSpPr>
        <p:spPr>
          <a:xfrm>
            <a:off x="415601" y="1633633"/>
            <a:ext cx="5477200" cy="3864057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77500" lnSpcReduction="20000"/>
          </a:bodyPr>
          <a:lstStyle/>
          <a:p>
            <a:pPr marL="380990" indent="-380990">
              <a:buFont typeface="Arial" panose="020B0604020202020204" pitchFamily="34" charset="0"/>
              <a:buChar char="•"/>
            </a:pPr>
            <a:r>
              <a:rPr lang="en" dirty="0"/>
              <a:t>B.S. Society &amp; Environment - UC Berkeley</a:t>
            </a:r>
            <a:endParaRPr dirty="0"/>
          </a:p>
          <a:p>
            <a:pPr marL="380990" indent="-380990">
              <a:spcBef>
                <a:spcPts val="1600"/>
              </a:spcBef>
              <a:buFont typeface="Arial" panose="020B0604020202020204" pitchFamily="34" charset="0"/>
              <a:buChar char="•"/>
            </a:pPr>
            <a:r>
              <a:rPr lang="en" dirty="0"/>
              <a:t>Dual masters - Western Colorado University</a:t>
            </a:r>
          </a:p>
          <a:p>
            <a:pPr marL="990575" lvl="1" indent="-380990">
              <a:spcBef>
                <a:spcPts val="1600"/>
              </a:spcBef>
              <a:buFont typeface="Arial" panose="020B0604020202020204" pitchFamily="34" charset="0"/>
              <a:buChar char="•"/>
            </a:pPr>
            <a:r>
              <a:rPr lang="en" dirty="0"/>
              <a:t>M.S. in Ecology - </a:t>
            </a:r>
            <a:r>
              <a:rPr lang="en-US" dirty="0"/>
              <a:t>Animal Sample Size Guidelines for Mapping Migrations and Distribution with GPS Collars</a:t>
            </a:r>
          </a:p>
          <a:p>
            <a:pPr marL="990575" lvl="1" indent="-380990">
              <a:spcBef>
                <a:spcPts val="1600"/>
              </a:spcBef>
              <a:buFont typeface="Arial" panose="020B0604020202020204" pitchFamily="34" charset="0"/>
              <a:buChar char="•"/>
            </a:pPr>
            <a:r>
              <a:rPr lang="en-US" dirty="0"/>
              <a:t>Master in Environmental Management – Influence of Recreation on Deer and Elk in the Gunnison Basin</a:t>
            </a:r>
          </a:p>
          <a:p>
            <a:pPr marL="380990" indent="-380990">
              <a:spcBef>
                <a:spcPts val="1600"/>
              </a:spcBef>
              <a:buFont typeface="Arial" panose="020B0604020202020204" pitchFamily="34" charset="0"/>
              <a:buChar char="•"/>
            </a:pPr>
            <a:r>
              <a:rPr lang="en-US" dirty="0"/>
              <a:t>PhD – SUNY ESF – caribou survival and movement</a:t>
            </a:r>
          </a:p>
          <a:p>
            <a:pPr marL="380990" indent="-380990">
              <a:spcBef>
                <a:spcPts val="1600"/>
              </a:spcBef>
              <a:buFont typeface="Arial" panose="020B0604020202020204" pitchFamily="34" charset="0"/>
              <a:buChar char="•"/>
            </a:pPr>
            <a:endParaRPr dirty="0"/>
          </a:p>
          <a:p>
            <a:pPr marL="0" indent="0">
              <a:spcBef>
                <a:spcPts val="1600"/>
              </a:spcBef>
              <a:buNone/>
            </a:pPr>
            <a:endParaRPr dirty="0"/>
          </a:p>
        </p:txBody>
      </p:sp>
      <p:pic>
        <p:nvPicPr>
          <p:cNvPr id="3" name="Picture 2" descr="A picture containing mammal, black, looking, standing&#10;&#10;Description automatically generated">
            <a:extLst>
              <a:ext uri="{FF2B5EF4-FFF2-40B4-BE49-F238E27FC236}">
                <a16:creationId xmlns:a16="http://schemas.microsoft.com/office/drawing/2014/main" id="{523A9EBC-0DCA-A855-3F09-FD84C9612A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2801" y="672653"/>
            <a:ext cx="6096000" cy="3429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CEE325A-926D-1CC6-E7F4-953AFBDE10B8}"/>
              </a:ext>
            </a:extLst>
          </p:cNvPr>
          <p:cNvSpPr txBox="1"/>
          <p:nvPr/>
        </p:nvSpPr>
        <p:spPr>
          <a:xfrm>
            <a:off x="415600" y="5497690"/>
            <a:ext cx="11360800" cy="1074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9170">
              <a:lnSpc>
                <a:spcPct val="115000"/>
              </a:lnSpc>
              <a:spcBef>
                <a:spcPts val="1600"/>
              </a:spcBef>
              <a:buClr>
                <a:srgbClr val="000000"/>
              </a:buClr>
              <a:buSzPts val="1800"/>
              <a:defRPr/>
            </a:pPr>
            <a:r>
              <a:rPr lang="en" sz="2267" kern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Office Hours: Mondays 12-1 pm Illick 244</a:t>
            </a:r>
          </a:p>
          <a:p>
            <a:pPr algn="ctr" defTabSz="1219170">
              <a:lnSpc>
                <a:spcPct val="115000"/>
              </a:lnSpc>
              <a:spcBef>
                <a:spcPts val="1600"/>
              </a:spcBef>
              <a:buClr>
                <a:srgbClr val="000000"/>
              </a:buClr>
              <a:buSzPts val="1800"/>
              <a:defRPr/>
            </a:pPr>
            <a:r>
              <a:rPr lang="en" sz="2267" kern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  <a:hlinkClick r:id="rId4"/>
              </a:rPr>
              <a:t>cbeaupre@esf.edu</a:t>
            </a:r>
            <a:r>
              <a:rPr lang="en" sz="2267" kern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CC54C6A-9C23-6253-498E-EA56D6A0A3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92801" y="358993"/>
            <a:ext cx="6096000" cy="4579896"/>
          </a:xfrm>
          <a:prstGeom prst="rect">
            <a:avLst/>
          </a:prstGeom>
        </p:spPr>
      </p:pic>
      <p:pic>
        <p:nvPicPr>
          <p:cNvPr id="5" name="Picture 4" descr="A person in orange vest with an object next to a deer in the snow&#10;&#10;Description automatically generated">
            <a:extLst>
              <a:ext uri="{FF2B5EF4-FFF2-40B4-BE49-F238E27FC236}">
                <a16:creationId xmlns:a16="http://schemas.microsoft.com/office/drawing/2014/main" id="{2FA4743B-2447-5ACA-BB58-DE1E75F79FA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2801" y="366889"/>
            <a:ext cx="6096000" cy="4572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>
            <a:spLocks noGrp="1"/>
          </p:cNvSpPr>
          <p:nvPr>
            <p:ph type="title"/>
          </p:nvPr>
        </p:nvSpPr>
        <p:spPr>
          <a:xfrm>
            <a:off x="415600" y="421233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rmAutofit/>
          </a:bodyPr>
          <a:lstStyle/>
          <a:p>
            <a:r>
              <a:rPr lang="en"/>
              <a:t>Safe Spaces</a:t>
            </a:r>
            <a:endParaRPr/>
          </a:p>
        </p:txBody>
      </p:sp>
      <p:sp>
        <p:nvSpPr>
          <p:cNvPr id="74" name="Google Shape;74;p15"/>
          <p:cNvSpPr txBox="1">
            <a:spLocks noGrp="1"/>
          </p:cNvSpPr>
          <p:nvPr>
            <p:ph type="body" idx="1"/>
          </p:nvPr>
        </p:nvSpPr>
        <p:spPr>
          <a:xfrm>
            <a:off x="415600" y="1633633"/>
            <a:ext cx="11360800" cy="4472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spcAft>
                <a:spcPts val="1600"/>
              </a:spcAft>
              <a:buNone/>
            </a:pPr>
            <a:endParaRPr/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57268" y="2233244"/>
            <a:ext cx="6477433" cy="34058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CBF0E-4BEF-2F5C-16A3-EF83C681F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Recitation sections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F6F097-7CCE-DB4F-9D7F-7101C1B14FA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From syllabus: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“Lots of readings and discussions”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“Also developing and work-shopping the final projects”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Not recorded (usually)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Today: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Intros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Goals of </a:t>
            </a:r>
            <a:r>
              <a:rPr lang="en-US"/>
              <a:t>management discussion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774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rmAutofit fontScale="90000"/>
          </a:bodyPr>
          <a:lstStyle/>
          <a:p>
            <a:r>
              <a:rPr lang="en" dirty="0"/>
              <a:t>Goals of management (Fryxell, Sinclair, Caughley)</a:t>
            </a:r>
            <a:endParaRPr dirty="0"/>
          </a:p>
        </p:txBody>
      </p:sp>
      <p:sp>
        <p:nvSpPr>
          <p:cNvPr id="81" name="Google Shape;81;p16"/>
          <p:cNvSpPr txBox="1">
            <a:spLocks noGrp="1"/>
          </p:cNvSpPr>
          <p:nvPr>
            <p:ph sz="half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lnSpcReduction="10000"/>
          </a:bodyPr>
          <a:lstStyle/>
          <a:p>
            <a:pPr marL="152396" indent="0">
              <a:spcBef>
                <a:spcPts val="0"/>
              </a:spcBef>
              <a:buNone/>
            </a:pPr>
            <a:r>
              <a:rPr lang="en-US" dirty="0"/>
              <a:t>A wildlife population may be managed in one of four ways:</a:t>
            </a:r>
          </a:p>
          <a:p>
            <a:pPr marL="666746" indent="-514350">
              <a:buFont typeface="+mj-lt"/>
              <a:buAutoNum type="arabicPeriod"/>
            </a:pPr>
            <a:r>
              <a:rPr lang="en-US" dirty="0"/>
              <a:t>Make it increase;</a:t>
            </a:r>
          </a:p>
          <a:p>
            <a:pPr marL="666746" indent="-514350">
              <a:buFont typeface="+mj-lt"/>
              <a:buAutoNum type="arabicPeriod"/>
            </a:pPr>
            <a:r>
              <a:rPr lang="en-US" dirty="0"/>
              <a:t>Make it decrease;</a:t>
            </a:r>
          </a:p>
          <a:p>
            <a:pPr marL="666746" indent="-514350">
              <a:buFont typeface="+mj-lt"/>
              <a:buAutoNum type="arabicPeriod"/>
            </a:pPr>
            <a:r>
              <a:rPr lang="en-US" dirty="0"/>
              <a:t>Harvest it for continued yield;</a:t>
            </a:r>
          </a:p>
          <a:p>
            <a:pPr marL="666746" indent="-514350">
              <a:buFont typeface="+mj-lt"/>
              <a:buAutoNum type="arabicPeriod"/>
            </a:pPr>
            <a:r>
              <a:rPr lang="en-US" dirty="0"/>
              <a:t>Leave it alone but keep an eye on it.</a:t>
            </a:r>
          </a:p>
          <a:p>
            <a:pPr marL="152396" indent="0">
              <a:buNone/>
            </a:pPr>
            <a:r>
              <a:rPr lang="en-US" dirty="0"/>
              <a:t>These are the only options available to the manager.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A086747-1066-588E-D8B7-E519D0464CD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pPr marL="152396" indent="0">
              <a:spcBef>
                <a:spcPts val="0"/>
              </a:spcBef>
              <a:buNone/>
            </a:pPr>
            <a:r>
              <a:rPr lang="en-US" dirty="0"/>
              <a:t>Three decisions are needed: </a:t>
            </a:r>
          </a:p>
          <a:p>
            <a:pPr marL="666746" indent="-514350"/>
            <a:r>
              <a:rPr lang="en-US" dirty="0"/>
              <a:t>What is the desired goal?</a:t>
            </a:r>
          </a:p>
          <a:p>
            <a:pPr marL="666746" indent="-514350"/>
            <a:r>
              <a:rPr lang="en-US" dirty="0"/>
              <a:t>Which management option is therefore appropriate?</a:t>
            </a:r>
          </a:p>
          <a:p>
            <a:pPr marL="666746" indent="-514350"/>
            <a:r>
              <a:rPr lang="en-US" dirty="0"/>
              <a:t>By what action is this best achieved?</a:t>
            </a:r>
          </a:p>
          <a:p>
            <a:pPr marL="152396" indent="0">
              <a:buNone/>
            </a:pPr>
            <a:r>
              <a:rPr lang="en-US" dirty="0"/>
              <a:t>The first decision requires a value judgement, the others technical judgments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sz="half" idx="1"/>
          </p:nvPr>
        </p:nvSpPr>
        <p:spPr>
          <a:xfrm>
            <a:off x="838200" y="1825625"/>
            <a:ext cx="10108096" cy="4351338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609596" indent="-457200"/>
            <a:r>
              <a:rPr lang="en-US" sz="2400" dirty="0"/>
              <a:t>Deer still wreaking havoc in some Syracuse neighborhoods, despite recent culling efforts</a:t>
            </a:r>
          </a:p>
          <a:p>
            <a:pPr marL="609596" indent="-457200"/>
            <a:r>
              <a:rPr lang="en-US" sz="2400" dirty="0"/>
              <a:t>Why can’t tourists stop messing with wild animals?</a:t>
            </a:r>
          </a:p>
          <a:p>
            <a:pPr marL="609596" indent="-457200"/>
            <a:r>
              <a:rPr lang="en-US" sz="2400" dirty="0"/>
              <a:t>Killing nearly 500 wolves in a year failed to protect endangered caribou – study</a:t>
            </a:r>
          </a:p>
          <a:p>
            <a:pPr marL="609596" indent="-457200"/>
            <a:r>
              <a:rPr lang="en-US" sz="2400" dirty="0"/>
              <a:t>‘Rabid Bears’ May Be Roaming Hudson Valley, Parts Of New York State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6CF093F-1CB6-2AB8-A7E7-091D9CDB93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studies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F0B600-976A-BC38-06E3-157C1D5B3C75}"/>
              </a:ext>
            </a:extLst>
          </p:cNvPr>
          <p:cNvSpPr txBox="1"/>
          <p:nvPr/>
        </p:nvSpPr>
        <p:spPr>
          <a:xfrm>
            <a:off x="6559826" y="4664765"/>
            <a:ext cx="4969565" cy="193899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/>
              <a:t>What are the goals?</a:t>
            </a:r>
          </a:p>
          <a:p>
            <a:r>
              <a:rPr lang="en-US" sz="2400" dirty="0"/>
              <a:t>	Who determines the goals?</a:t>
            </a:r>
          </a:p>
          <a:p>
            <a:r>
              <a:rPr lang="en-US" sz="2400" dirty="0"/>
              <a:t>	Who are the stakeholders?</a:t>
            </a:r>
          </a:p>
          <a:p>
            <a:r>
              <a:rPr lang="en-US" sz="2400" dirty="0"/>
              <a:t>What information is needed?</a:t>
            </a:r>
          </a:p>
          <a:p>
            <a:r>
              <a:rPr lang="en-US" sz="2400" dirty="0"/>
              <a:t>What are the outcomes?</a:t>
            </a:r>
          </a:p>
        </p:txBody>
      </p:sp>
    </p:spTree>
    <p:extLst>
      <p:ext uri="{BB962C8B-B14F-4D97-AF65-F5344CB8AC3E}">
        <p14:creationId xmlns:p14="http://schemas.microsoft.com/office/powerpoint/2010/main" val="2798611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64D09-3275-2879-C867-C1A4AF691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Interpreting figures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923649B-DB1D-9E90-BB00-221C9D4095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633633"/>
            <a:ext cx="6830327" cy="4011793"/>
          </a:xfrm>
        </p:spPr>
        <p:txBody>
          <a:bodyPr>
            <a:normAutofit fontScale="92500"/>
          </a:bodyPr>
          <a:lstStyle/>
          <a:p>
            <a:pPr marL="152396" indent="0">
              <a:buNone/>
            </a:pPr>
            <a:r>
              <a:rPr lang="en-US" sz="2000" b="0" i="0" dirty="0">
                <a:solidFill>
                  <a:srgbClr val="000000"/>
                </a:solidFill>
                <a:effectLst/>
              </a:rPr>
              <a:t>Label the caption by filling out the letters (a-g):</a:t>
            </a:r>
          </a:p>
          <a:p>
            <a:pPr>
              <a:buFont typeface="+mj-lt"/>
              <a:buAutoNum type="arabicPeriod"/>
            </a:pPr>
            <a:r>
              <a:rPr lang="en-US" sz="2000" b="0" i="0" dirty="0">
                <a:solidFill>
                  <a:srgbClr val="000000"/>
                </a:solidFill>
                <a:effectLst/>
              </a:rPr>
              <a:t>“Mean annual temperature anomalies relative to the present day calculated from the Antarctica EPICA Dome C ice core.”</a:t>
            </a:r>
          </a:p>
          <a:p>
            <a:pPr>
              <a:buFont typeface="+mj-lt"/>
              <a:buAutoNum type="arabicPeriod"/>
            </a:pPr>
            <a:r>
              <a:rPr lang="en-US" sz="2000" b="0" i="0" dirty="0">
                <a:solidFill>
                  <a:srgbClr val="000000"/>
                </a:solidFill>
                <a:effectLst/>
              </a:rPr>
              <a:t>“Precipitation anomalies from HadCM32 </a:t>
            </a:r>
            <a:r>
              <a:rPr lang="en-US" sz="2000" b="0" i="0" dirty="0" err="1">
                <a:solidFill>
                  <a:srgbClr val="000000"/>
                </a:solidFill>
                <a:effectLst/>
              </a:rPr>
              <a:t>palaeoclimate</a:t>
            </a:r>
            <a:r>
              <a:rPr lang="en-US" sz="2000" b="0" i="0" dirty="0">
                <a:solidFill>
                  <a:srgbClr val="000000"/>
                </a:solidFill>
                <a:effectLst/>
              </a:rPr>
              <a:t> simulations.”</a:t>
            </a:r>
          </a:p>
          <a:p>
            <a:pPr>
              <a:buFont typeface="+mj-lt"/>
              <a:buAutoNum type="arabicPeriod"/>
            </a:pPr>
            <a:r>
              <a:rPr lang="en-US" sz="2000" b="0" i="0" dirty="0">
                <a:solidFill>
                  <a:srgbClr val="000000"/>
                </a:solidFill>
                <a:effectLst/>
              </a:rPr>
              <a:t>“Frequency distribution of the last observation for all genera.</a:t>
            </a:r>
          </a:p>
          <a:p>
            <a:pPr>
              <a:buFont typeface="+mj-lt"/>
              <a:buAutoNum type="arabicPeriod"/>
            </a:pPr>
            <a:r>
              <a:rPr lang="en-US" sz="2000" b="0" i="0" dirty="0">
                <a:solidFill>
                  <a:srgbClr val="000000"/>
                </a:solidFill>
                <a:effectLst/>
              </a:rPr>
              <a:t>“Models of extinction time for each taxon.”</a:t>
            </a:r>
          </a:p>
          <a:p>
            <a:pPr>
              <a:buFont typeface="+mj-lt"/>
              <a:buAutoNum type="arabicPeriod"/>
            </a:pPr>
            <a:r>
              <a:rPr lang="en-US" sz="2000" b="0" i="0" dirty="0">
                <a:solidFill>
                  <a:srgbClr val="000000"/>
                </a:solidFill>
                <a:effectLst/>
              </a:rPr>
              <a:t>“Mean annual temperature anomaly from HadCM3 </a:t>
            </a:r>
            <a:r>
              <a:rPr lang="en-US" sz="2000" b="0" i="0" dirty="0" err="1">
                <a:solidFill>
                  <a:srgbClr val="000000"/>
                </a:solidFill>
                <a:effectLst/>
              </a:rPr>
              <a:t>palaeoclimate</a:t>
            </a:r>
            <a:r>
              <a:rPr lang="en-US" sz="2000" b="0" i="0" dirty="0">
                <a:solidFill>
                  <a:srgbClr val="000000"/>
                </a:solidFill>
                <a:effectLst/>
              </a:rPr>
              <a:t> simulations.”</a:t>
            </a:r>
          </a:p>
          <a:p>
            <a:pPr>
              <a:buFont typeface="+mj-lt"/>
              <a:buAutoNum type="arabicPeriod"/>
            </a:pPr>
            <a:r>
              <a:rPr lang="en-US" sz="2000" b="0" i="0" dirty="0">
                <a:solidFill>
                  <a:srgbClr val="000000"/>
                </a:solidFill>
                <a:effectLst/>
              </a:rPr>
              <a:t>“Frequency distribution of extinction times for all megafauna genera.”</a:t>
            </a:r>
          </a:p>
          <a:p>
            <a:pPr>
              <a:buFont typeface="+mj-lt"/>
              <a:buAutoNum type="arabicPeriod"/>
            </a:pPr>
            <a:r>
              <a:rPr lang="en-US" sz="2000" b="0" i="0" dirty="0">
                <a:solidFill>
                  <a:srgbClr val="000000"/>
                </a:solidFill>
                <a:effectLst/>
              </a:rPr>
              <a:t>“Human arrival – median model consensus (solid line) ± 1 standard deviation (dashed lines).”</a:t>
            </a:r>
            <a:r>
              <a:rPr lang="en-US" sz="2000" dirty="0"/>
              <a:t> </a:t>
            </a:r>
            <a:br>
              <a:rPr lang="en-US" dirty="0"/>
            </a:b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C91EA1-8AFB-4851-9D9F-D7EA19D2E6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5927" y="22789"/>
            <a:ext cx="4946073" cy="6668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7166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64D09-3275-2879-C867-C1A4AF691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Interpreting figures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923649B-DB1D-9E90-BB00-221C9D4095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633633"/>
            <a:ext cx="6830327" cy="4011793"/>
          </a:xfrm>
        </p:spPr>
        <p:txBody>
          <a:bodyPr>
            <a:normAutofit/>
          </a:bodyPr>
          <a:lstStyle/>
          <a:p>
            <a:r>
              <a:rPr lang="en-US" sz="2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When did humans arrive in Australia (within 5,000 years)? Provide a point estimate and 95% confidence interval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sz="2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How would you characterize the climate in Australia now compared to when humans arrived based on the figure above?</a:t>
            </a:r>
            <a:r>
              <a:rPr lang="en-US" dirty="0"/>
              <a:t> </a:t>
            </a:r>
            <a:br>
              <a:rPr lang="en-US" dirty="0"/>
            </a:b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C91EA1-8AFB-4851-9D9F-D7EA19D2E6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5927" y="22789"/>
            <a:ext cx="4946073" cy="6668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6274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</TotalTime>
  <Words>583</Words>
  <Application>Microsoft Office PowerPoint</Application>
  <PresentationFormat>Widescreen</PresentationFormat>
  <Paragraphs>68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Open Sans</vt:lpstr>
      <vt:lpstr>Office Theme</vt:lpstr>
      <vt:lpstr>EFB 390 Recitation</vt:lpstr>
      <vt:lpstr>Chloe Beaupre she/her </vt:lpstr>
      <vt:lpstr>Safe Spaces</vt:lpstr>
      <vt:lpstr>Recitation sections</vt:lpstr>
      <vt:lpstr>Goals of management (Fryxell, Sinclair, Caughley)</vt:lpstr>
      <vt:lpstr>Case studies</vt:lpstr>
      <vt:lpstr>Interpreting figures</vt:lpstr>
      <vt:lpstr>Interpreting figures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EFB 390 Recitation</dc:title>
  <dc:creator>Chloe Beaupre</dc:creator>
  <cp:lastModifiedBy>Chloe Beaupre</cp:lastModifiedBy>
  <cp:revision>10</cp:revision>
  <dcterms:created xsi:type="dcterms:W3CDTF">2023-08-24T20:07:51Z</dcterms:created>
  <dcterms:modified xsi:type="dcterms:W3CDTF">2023-08-29T19:26:18Z</dcterms:modified>
</cp:coreProperties>
</file>

<file path=docProps/thumbnail.jpeg>
</file>